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slides/slide10.xml" ContentType="application/vnd.openxmlformats-officedocument.presentationml.slide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Default Extension="png" ContentType="image/png"/>
  <Override PartName="/docProps/core.xml" ContentType="application/vnd.openxmlformats-package.core-properties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Default Extension="bin" ContentType="application/vnd.openxmlformats-officedocument.presentationml.printerSettings"/>
  <Default Extension="rels" ContentType="application/vnd.openxmlformats-package.relationships+xml"/>
  <Override PartName="/ppt/slides/slide9.xml" ContentType="application/vnd.openxmlformats-officedocument.presentationml.slide+xml"/>
  <Override PartName="/ppt/slides/slide6.xml" ContentType="application/vnd.openxmlformats-officedocument.presentationml.slide+xml"/>
  <Default Extension="pdf" ContentType="application/pdf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648" r:id="rId1"/>
  </p:sldMasterIdLst>
  <p:sldIdLst>
    <p:sldId id="256" r:id="rId2"/>
    <p:sldId id="258" r:id="rId3"/>
    <p:sldId id="259" r:id="rId4"/>
    <p:sldId id="260" r:id="rId5"/>
    <p:sldId id="262" r:id="rId6"/>
    <p:sldId id="263" r:id="rId7"/>
    <p:sldId id="264" r:id="rId8"/>
    <p:sldId id="265" r:id="rId9"/>
    <p:sldId id="266" r:id="rId10"/>
    <p:sldId id="267" r:id="rId11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 snapToGrid="0" snapToObjects="1">
      <p:cViewPr varScale="1">
        <p:scale>
          <a:sx n="154" d="100"/>
          <a:sy n="154" d="100"/>
        </p:scale>
        <p:origin x="-112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viewProps" Target="viewProps.xml"/><Relationship Id="rId4" Type="http://schemas.openxmlformats.org/officeDocument/2006/relationships/slide" Target="slides/slide3.xml"/><Relationship Id="rId7" Type="http://schemas.openxmlformats.org/officeDocument/2006/relationships/slide" Target="slides/slide6.xml"/><Relationship Id="rId11" Type="http://schemas.openxmlformats.org/officeDocument/2006/relationships/slide" Target="slides/slide1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6" Type="http://schemas.openxmlformats.org/officeDocument/2006/relationships/tableStyles" Target="tableStyles.xml"/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10" Type="http://schemas.openxmlformats.org/officeDocument/2006/relationships/slide" Target="slides/slide9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2" Type="http://schemas.openxmlformats.org/officeDocument/2006/relationships/printerSettings" Target="printerSettings/printerSettings1.bin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/Relationships>
</file>

<file path=ppt/media/image1.pdf>
</file>

<file path=ppt/media/image10.png>
</file>

<file path=ppt/media/image11.pdf>
</file>

<file path=ppt/media/image12.png>
</file>

<file path=ppt/media/image13.jpeg>
</file>

<file path=ppt/media/image14.jpeg>
</file>

<file path=ppt/media/image2.png>
</file>

<file path=ppt/media/image3.pdf>
</file>

<file path=ppt/media/image4.png>
</file>

<file path=ppt/media/image5.pdf>
</file>

<file path=ppt/media/image6.png>
</file>

<file path=ppt/media/image7.pdf>
</file>

<file path=ppt/media/image8.png>
</file>

<file path=ppt/media/image9.pd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GB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accent2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 smtClean="0"/>
              <a:t>Click to edit Master text styles</a:t>
            </a:r>
          </a:p>
          <a:p>
            <a:pPr lvl="1"/>
            <a:r>
              <a:rPr lang="en-GB" smtClean="0"/>
              <a:t>Second level</a:t>
            </a:r>
          </a:p>
          <a:p>
            <a:pPr lvl="2"/>
            <a:r>
              <a:rPr lang="en-GB" smtClean="0"/>
              <a:t>Third level</a:t>
            </a:r>
          </a:p>
          <a:p>
            <a:pPr lvl="3"/>
            <a:r>
              <a:rPr lang="en-GB" smtClean="0"/>
              <a:t>Fourth level</a:t>
            </a:r>
          </a:p>
          <a:p>
            <a:pPr lvl="4"/>
            <a:r>
              <a:rPr lang="en-GB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DD80D9-6218-2344-972D-FB1051A49624}" type="datetimeFigureOut">
              <a:rPr lang="en-US" smtClean="0"/>
              <a:pPr/>
              <a:t>11/17/10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A3C789-DA6D-2B47-A12E-0B23F2E7A870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df"/><Relationship Id="rId3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df"/><Relationship Id="rId3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4" Type="http://schemas.openxmlformats.org/officeDocument/2006/relationships/image" Target="../media/image7.pdf"/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5.pdf"/><Relationship Id="rId3" Type="http://schemas.openxmlformats.org/officeDocument/2006/relationships/image" Target="../media/image6.png"/><Relationship Id="rId5" Type="http://schemas.openxmlformats.org/officeDocument/2006/relationships/image" Target="../media/image8.png"/></Relationships>
</file>

<file path=ppt/slides/_rels/slide7.xml.rels><?xml version="1.0" encoding="UTF-8" standalone="yes"?>
<Relationships xmlns="http://schemas.openxmlformats.org/package/2006/relationships"><Relationship Id="rId4" Type="http://schemas.openxmlformats.org/officeDocument/2006/relationships/image" Target="../media/image11.pdf"/><Relationship Id="rId1" Type="http://schemas.openxmlformats.org/officeDocument/2006/relationships/slideLayout" Target="../slideLayouts/slideLayout2.xml"/><Relationship Id="rId2" Type="http://schemas.openxmlformats.org/officeDocument/2006/relationships/image" Target="../media/image9.pdf"/><Relationship Id="rId3" Type="http://schemas.openxmlformats.org/officeDocument/2006/relationships/image" Target="../media/image10.png"/><Relationship Id="rId5" Type="http://schemas.openxmlformats.org/officeDocument/2006/relationships/image" Target="../media/image12.png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3.jpe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4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PLASMIDS, BY CHARLOTTE, SUSAN, IDI AND AMANDA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en-US" sz="9600" dirty="0" err="1" smtClean="0">
                <a:sym typeface="Wingdings"/>
              </a:rPr>
              <a:t></a:t>
            </a:r>
            <a:r>
              <a:rPr lang="en-US" sz="9600" dirty="0" smtClean="0">
                <a:sym typeface="Wingdings"/>
              </a:rPr>
              <a:t> </a:t>
            </a:r>
            <a:endParaRPr lang="en-US" sz="9600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Now we have some questions for you!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>
                <a:sym typeface="Wingdings"/>
              </a:rPr>
              <a:t>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/>
          <p:cNvSpPr txBox="1"/>
          <p:nvPr/>
        </p:nvSpPr>
        <p:spPr>
          <a:xfrm>
            <a:off x="262293" y="146672"/>
            <a:ext cx="105603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Charlotte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262293" y="3182170"/>
            <a:ext cx="73413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Susan</a:t>
            </a:r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5678937" y="767579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11" name="Rectangle 10"/>
          <p:cNvSpPr/>
          <p:nvPr/>
        </p:nvSpPr>
        <p:spPr>
          <a:xfrm>
            <a:off x="4801817" y="767579"/>
            <a:ext cx="877120" cy="358949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SEARRF</a:t>
            </a:r>
            <a:endParaRPr lang="en-US" dirty="0"/>
          </a:p>
        </p:txBody>
      </p:sp>
      <p:grpSp>
        <p:nvGrpSpPr>
          <p:cNvPr id="2" name="Group 18"/>
          <p:cNvGrpSpPr/>
          <p:nvPr/>
        </p:nvGrpSpPr>
        <p:grpSpPr>
          <a:xfrm>
            <a:off x="4058754" y="1286069"/>
            <a:ext cx="2354316" cy="3176"/>
            <a:chOff x="1601365" y="614234"/>
            <a:chExt cx="2354316" cy="3176"/>
          </a:xfrm>
        </p:grpSpPr>
        <p:cxnSp>
          <p:nvCxnSpPr>
            <p:cNvPr id="12" name="Straight Arrow Connector 11"/>
            <p:cNvCxnSpPr/>
            <p:nvPr/>
          </p:nvCxnSpPr>
          <p:spPr>
            <a:xfrm>
              <a:off x="1601365" y="614234"/>
              <a:ext cx="738598" cy="1588"/>
            </a:xfrm>
            <a:prstGeom prst="straightConnector1">
              <a:avLst/>
            </a:prstGeom>
            <a:ln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4" name="Straight Arrow Connector 13"/>
            <p:cNvCxnSpPr/>
            <p:nvPr/>
          </p:nvCxnSpPr>
          <p:spPr>
            <a:xfrm>
              <a:off x="3217083" y="615822"/>
              <a:ext cx="738598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Straight Connector 14"/>
            <p:cNvCxnSpPr/>
            <p:nvPr/>
          </p:nvCxnSpPr>
          <p:spPr>
            <a:xfrm flipV="1">
              <a:off x="2339962" y="614234"/>
              <a:ext cx="877120" cy="3176"/>
            </a:xfrm>
            <a:prstGeom prst="line">
              <a:avLst/>
            </a:prstGeom>
            <a:ln/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</p:grpSp>
      <p:cxnSp>
        <p:nvCxnSpPr>
          <p:cNvPr id="17" name="Straight Arrow Connector 16"/>
          <p:cNvCxnSpPr/>
          <p:nvPr/>
        </p:nvCxnSpPr>
        <p:spPr>
          <a:xfrm>
            <a:off x="1629088" y="625136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Arrow Connector 17"/>
          <p:cNvCxnSpPr/>
          <p:nvPr/>
        </p:nvCxnSpPr>
        <p:spPr>
          <a:xfrm flipH="1">
            <a:off x="8138056" y="1275288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3" name="Group 19"/>
          <p:cNvGrpSpPr/>
          <p:nvPr/>
        </p:nvGrpSpPr>
        <p:grpSpPr>
          <a:xfrm flipH="1">
            <a:off x="4077570" y="636300"/>
            <a:ext cx="2354316" cy="3176"/>
            <a:chOff x="1601365" y="614234"/>
            <a:chExt cx="2354316" cy="3176"/>
          </a:xfrm>
        </p:grpSpPr>
        <p:cxnSp>
          <p:nvCxnSpPr>
            <p:cNvPr id="21" name="Straight Arrow Connector 20"/>
            <p:cNvCxnSpPr/>
            <p:nvPr/>
          </p:nvCxnSpPr>
          <p:spPr>
            <a:xfrm>
              <a:off x="1601365" y="614234"/>
              <a:ext cx="738598" cy="1588"/>
            </a:xfrm>
            <a:prstGeom prst="straightConnector1">
              <a:avLst/>
            </a:prstGeom>
            <a:ln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2" name="Straight Arrow Connector 21"/>
            <p:cNvCxnSpPr/>
            <p:nvPr/>
          </p:nvCxnSpPr>
          <p:spPr>
            <a:xfrm>
              <a:off x="3217083" y="615822"/>
              <a:ext cx="738598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3" name="Straight Connector 22"/>
            <p:cNvCxnSpPr/>
            <p:nvPr/>
          </p:nvCxnSpPr>
          <p:spPr>
            <a:xfrm flipV="1">
              <a:off x="2339962" y="614234"/>
              <a:ext cx="877120" cy="3176"/>
            </a:xfrm>
            <a:prstGeom prst="line">
              <a:avLst/>
            </a:prstGeom>
            <a:ln/>
          </p:spPr>
          <p:style>
            <a:lnRef idx="2">
              <a:schemeClr val="accent3"/>
            </a:lnRef>
            <a:fillRef idx="0">
              <a:schemeClr val="accent3"/>
            </a:fillRef>
            <a:effectRef idx="1">
              <a:schemeClr val="accent3"/>
            </a:effectRef>
            <a:fontRef idx="minor">
              <a:schemeClr val="tx1"/>
            </a:fontRef>
          </p:style>
        </p:cxnSp>
      </p:grpSp>
      <p:sp>
        <p:nvSpPr>
          <p:cNvPr id="27" name="Rectangle 26"/>
          <p:cNvSpPr/>
          <p:nvPr/>
        </p:nvSpPr>
        <p:spPr>
          <a:xfrm>
            <a:off x="1604100" y="767579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31" name="Rectangle 30"/>
          <p:cNvSpPr/>
          <p:nvPr/>
        </p:nvSpPr>
        <p:spPr>
          <a:xfrm>
            <a:off x="5648705" y="1772376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32" name="Rectangle 31"/>
          <p:cNvSpPr/>
          <p:nvPr/>
        </p:nvSpPr>
        <p:spPr>
          <a:xfrm>
            <a:off x="4771585" y="1772376"/>
            <a:ext cx="877120" cy="358949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MUT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3" name="Rectangle 32"/>
          <p:cNvSpPr/>
          <p:nvPr/>
        </p:nvSpPr>
        <p:spPr>
          <a:xfrm>
            <a:off x="1573868" y="1772376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41" name="L-Shape 40"/>
          <p:cNvSpPr/>
          <p:nvPr/>
        </p:nvSpPr>
        <p:spPr>
          <a:xfrm rot="10800000" flipV="1">
            <a:off x="5232158" y="1772375"/>
            <a:ext cx="1180912" cy="182897"/>
          </a:xfrm>
          <a:prstGeom prst="corner">
            <a:avLst>
              <a:gd name="adj1" fmla="val 4345"/>
              <a:gd name="adj2" fmla="val 4348"/>
            </a:avLst>
          </a:prstGeom>
          <a:ln>
            <a:solidFill>
              <a:srgbClr val="FFFF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L-Shape 41"/>
          <p:cNvSpPr/>
          <p:nvPr/>
        </p:nvSpPr>
        <p:spPr>
          <a:xfrm flipV="1">
            <a:off x="4073083" y="1955272"/>
            <a:ext cx="1180912" cy="180011"/>
          </a:xfrm>
          <a:prstGeom prst="corner">
            <a:avLst>
              <a:gd name="adj1" fmla="val 4345"/>
              <a:gd name="adj2" fmla="val 4348"/>
            </a:avLst>
          </a:prstGeom>
          <a:ln>
            <a:solidFill>
              <a:srgbClr val="FFFF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3" name="Straight Arrow Connector 42"/>
          <p:cNvCxnSpPr/>
          <p:nvPr/>
        </p:nvCxnSpPr>
        <p:spPr>
          <a:xfrm>
            <a:off x="1573868" y="1677662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Arrow Connector 43"/>
          <p:cNvCxnSpPr/>
          <p:nvPr/>
        </p:nvCxnSpPr>
        <p:spPr>
          <a:xfrm flipH="1">
            <a:off x="8082836" y="1680442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45" name="Rectangle 44"/>
          <p:cNvSpPr/>
          <p:nvPr/>
        </p:nvSpPr>
        <p:spPr>
          <a:xfrm>
            <a:off x="5648705" y="3689987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46" name="Rectangle 45"/>
          <p:cNvSpPr/>
          <p:nvPr/>
        </p:nvSpPr>
        <p:spPr>
          <a:xfrm>
            <a:off x="4771585" y="3689987"/>
            <a:ext cx="877120" cy="358949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SEARRF</a:t>
            </a:r>
            <a:endParaRPr lang="en-US" dirty="0"/>
          </a:p>
        </p:txBody>
      </p:sp>
      <p:grpSp>
        <p:nvGrpSpPr>
          <p:cNvPr id="6" name="Group 46"/>
          <p:cNvGrpSpPr/>
          <p:nvPr/>
        </p:nvGrpSpPr>
        <p:grpSpPr>
          <a:xfrm>
            <a:off x="4912042" y="4152649"/>
            <a:ext cx="1470796" cy="3176"/>
            <a:chOff x="2484885" y="614234"/>
            <a:chExt cx="1470796" cy="3176"/>
          </a:xfrm>
        </p:grpSpPr>
        <p:cxnSp>
          <p:nvCxnSpPr>
            <p:cNvPr id="48" name="Straight Arrow Connector 47"/>
            <p:cNvCxnSpPr/>
            <p:nvPr/>
          </p:nvCxnSpPr>
          <p:spPr>
            <a:xfrm>
              <a:off x="2484885" y="614234"/>
              <a:ext cx="738598" cy="1588"/>
            </a:xfrm>
            <a:prstGeom prst="straightConnector1">
              <a:avLst/>
            </a:prstGeom>
            <a:ln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9" name="Straight Arrow Connector 48"/>
            <p:cNvCxnSpPr/>
            <p:nvPr/>
          </p:nvCxnSpPr>
          <p:spPr>
            <a:xfrm>
              <a:off x="3217083" y="615822"/>
              <a:ext cx="738598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51" name="Straight Arrow Connector 50"/>
          <p:cNvCxnSpPr/>
          <p:nvPr/>
        </p:nvCxnSpPr>
        <p:spPr>
          <a:xfrm>
            <a:off x="1598856" y="3547544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2" name="Straight Arrow Connector 51"/>
          <p:cNvCxnSpPr/>
          <p:nvPr/>
        </p:nvCxnSpPr>
        <p:spPr>
          <a:xfrm flipH="1">
            <a:off x="8107824" y="4197696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7" name="Group 52"/>
          <p:cNvGrpSpPr/>
          <p:nvPr/>
        </p:nvGrpSpPr>
        <p:grpSpPr>
          <a:xfrm flipH="1">
            <a:off x="4047338" y="3558708"/>
            <a:ext cx="1470796" cy="3176"/>
            <a:chOff x="2484885" y="614234"/>
            <a:chExt cx="1470796" cy="3176"/>
          </a:xfrm>
        </p:grpSpPr>
        <p:cxnSp>
          <p:nvCxnSpPr>
            <p:cNvPr id="54" name="Straight Arrow Connector 53"/>
            <p:cNvCxnSpPr/>
            <p:nvPr/>
          </p:nvCxnSpPr>
          <p:spPr>
            <a:xfrm>
              <a:off x="2484885" y="614234"/>
              <a:ext cx="738598" cy="1588"/>
            </a:xfrm>
            <a:prstGeom prst="straightConnector1">
              <a:avLst/>
            </a:prstGeom>
            <a:ln>
              <a:tailEnd type="none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5" name="Straight Arrow Connector 54"/>
            <p:cNvCxnSpPr/>
            <p:nvPr/>
          </p:nvCxnSpPr>
          <p:spPr>
            <a:xfrm>
              <a:off x="3217083" y="615822"/>
              <a:ext cx="738598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7" name="Rectangle 56"/>
          <p:cNvSpPr/>
          <p:nvPr/>
        </p:nvSpPr>
        <p:spPr>
          <a:xfrm>
            <a:off x="1573868" y="3689987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61" name="Rectangle 60"/>
          <p:cNvSpPr/>
          <p:nvPr/>
        </p:nvSpPr>
        <p:spPr>
          <a:xfrm>
            <a:off x="5287153" y="4638805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63" name="Rectangle 62"/>
          <p:cNvSpPr/>
          <p:nvPr/>
        </p:nvSpPr>
        <p:spPr>
          <a:xfrm>
            <a:off x="2082031" y="4638805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64" name="L-Shape 63"/>
          <p:cNvSpPr/>
          <p:nvPr/>
        </p:nvSpPr>
        <p:spPr>
          <a:xfrm rot="10800000" flipV="1">
            <a:off x="4704946" y="4638804"/>
            <a:ext cx="1180912" cy="182897"/>
          </a:xfrm>
          <a:prstGeom prst="corner">
            <a:avLst>
              <a:gd name="adj1" fmla="val 4345"/>
              <a:gd name="adj2" fmla="val 4348"/>
            </a:avLst>
          </a:prstGeom>
          <a:ln>
            <a:solidFill>
              <a:srgbClr val="FFFF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5" name="L-Shape 64"/>
          <p:cNvSpPr/>
          <p:nvPr/>
        </p:nvSpPr>
        <p:spPr>
          <a:xfrm flipV="1">
            <a:off x="4705491" y="4821701"/>
            <a:ext cx="1180912" cy="180011"/>
          </a:xfrm>
          <a:prstGeom prst="corner">
            <a:avLst>
              <a:gd name="adj1" fmla="val 4345"/>
              <a:gd name="adj2" fmla="val 4348"/>
            </a:avLst>
          </a:prstGeom>
          <a:ln>
            <a:solidFill>
              <a:srgbClr val="FFFFFF"/>
            </a:solidFill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Rectangle 49"/>
          <p:cNvSpPr/>
          <p:nvPr/>
        </p:nvSpPr>
        <p:spPr>
          <a:xfrm>
            <a:off x="4705491" y="4642763"/>
            <a:ext cx="1180367" cy="358949"/>
          </a:xfrm>
          <a:prstGeom prst="rect">
            <a:avLst/>
          </a:prstGeom>
          <a:solidFill>
            <a:schemeClr val="bg1">
              <a:lumMod val="65000"/>
              <a:alpha val="40000"/>
            </a:schemeClr>
          </a:solidFill>
          <a:ln>
            <a:solidFill>
              <a:schemeClr val="bg1">
                <a:lumMod val="65000"/>
              </a:schemeClr>
            </a:solidFill>
          </a:ln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/>
                </a:solidFill>
              </a:rPr>
              <a:t>DEL</a:t>
            </a:r>
            <a:endParaRPr lang="en-US" dirty="0">
              <a:solidFill>
                <a:schemeClr val="bg1"/>
              </a:solidFill>
            </a:endParaRPr>
          </a:p>
        </p:txBody>
      </p:sp>
      <p:cxnSp>
        <p:nvCxnSpPr>
          <p:cNvPr id="66" name="Straight Arrow Connector 65"/>
          <p:cNvCxnSpPr/>
          <p:nvPr/>
        </p:nvCxnSpPr>
        <p:spPr>
          <a:xfrm>
            <a:off x="2082031" y="4544091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67" name="Straight Arrow Connector 66"/>
          <p:cNvCxnSpPr/>
          <p:nvPr/>
        </p:nvCxnSpPr>
        <p:spPr>
          <a:xfrm flipH="1">
            <a:off x="7735089" y="4546871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6" name="TextBox 55"/>
          <p:cNvSpPr txBox="1"/>
          <p:nvPr/>
        </p:nvSpPr>
        <p:spPr>
          <a:xfrm>
            <a:off x="1744372" y="2637827"/>
            <a:ext cx="20697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For Cloning into PET</a:t>
            </a:r>
            <a:endParaRPr lang="en-US" dirty="0"/>
          </a:p>
        </p:txBody>
      </p:sp>
      <p:sp>
        <p:nvSpPr>
          <p:cNvPr id="59" name="Rectangle 58"/>
          <p:cNvSpPr/>
          <p:nvPr/>
        </p:nvSpPr>
        <p:spPr>
          <a:xfrm>
            <a:off x="996427" y="1771249"/>
            <a:ext cx="569270" cy="358949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V5</a:t>
            </a:r>
            <a:endParaRPr lang="en-US" dirty="0"/>
          </a:p>
        </p:txBody>
      </p:sp>
      <p:sp>
        <p:nvSpPr>
          <p:cNvPr id="60" name="Rectangle 59"/>
          <p:cNvSpPr/>
          <p:nvPr/>
        </p:nvSpPr>
        <p:spPr>
          <a:xfrm>
            <a:off x="427157" y="1771249"/>
            <a:ext cx="569270" cy="358949"/>
          </a:xfrm>
          <a:prstGeom prst="rect">
            <a:avLst/>
          </a:prstGeom>
          <a:solidFill>
            <a:srgbClr val="FF6666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6H</a:t>
            </a:r>
            <a:endParaRPr lang="en-US" dirty="0"/>
          </a:p>
        </p:txBody>
      </p:sp>
      <p:sp>
        <p:nvSpPr>
          <p:cNvPr id="62" name="Rectangle 61"/>
          <p:cNvSpPr/>
          <p:nvPr/>
        </p:nvSpPr>
        <p:spPr>
          <a:xfrm>
            <a:off x="1512761" y="4642763"/>
            <a:ext cx="569270" cy="358949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V5</a:t>
            </a:r>
            <a:endParaRPr lang="en-US" dirty="0"/>
          </a:p>
        </p:txBody>
      </p:sp>
      <p:sp>
        <p:nvSpPr>
          <p:cNvPr id="68" name="Rectangle 67"/>
          <p:cNvSpPr/>
          <p:nvPr/>
        </p:nvSpPr>
        <p:spPr>
          <a:xfrm>
            <a:off x="943491" y="4642763"/>
            <a:ext cx="569270" cy="358949"/>
          </a:xfrm>
          <a:prstGeom prst="rect">
            <a:avLst/>
          </a:prstGeom>
          <a:solidFill>
            <a:srgbClr val="FF6666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6H</a:t>
            </a:r>
            <a:endParaRPr lang="en-US" dirty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MUTATION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27260" y="1600200"/>
            <a:ext cx="4459540" cy="4525963"/>
          </a:xfrm>
        </p:spPr>
        <p:txBody>
          <a:bodyPr>
            <a:normAutofit fontScale="47500" lnSpcReduction="20000"/>
          </a:bodyPr>
          <a:lstStyle/>
          <a:p>
            <a:pPr>
              <a:buNone/>
            </a:pPr>
            <a:r>
              <a:rPr lang="en-GB" dirty="0" smtClean="0"/>
              <a:t>Forward:</a:t>
            </a:r>
          </a:p>
          <a:p>
            <a:r>
              <a:rPr lang="en-GB" dirty="0" smtClean="0"/>
              <a:t>Translate </a:t>
            </a:r>
            <a:r>
              <a:rPr lang="en-GB" dirty="0"/>
              <a:t>DNA Sequence Untitled </a:t>
            </a:r>
            <a:r>
              <a:rPr lang="en-GB" dirty="0" err="1"/>
              <a:t>Seq</a:t>
            </a:r>
            <a:r>
              <a:rPr lang="en-GB" dirty="0"/>
              <a:t> #33(1,590</a:t>
            </a:r>
            <a:r>
              <a:rPr lang="en-GB" dirty="0" smtClean="0"/>
              <a:t>) With </a:t>
            </a:r>
            <a:r>
              <a:rPr lang="en-GB" dirty="0"/>
              <a:t>Standard Genetic </a:t>
            </a:r>
            <a:r>
              <a:rPr lang="en-GB" dirty="0" smtClean="0"/>
              <a:t>Code </a:t>
            </a:r>
          </a:p>
          <a:p>
            <a:r>
              <a:rPr lang="en-GB" dirty="0" smtClean="0"/>
              <a:t>Molecular </a:t>
            </a:r>
            <a:r>
              <a:rPr lang="en-GB" dirty="0"/>
              <a:t>Weight 20303.75 Daltons</a:t>
            </a:r>
            <a:endParaRPr lang="en-GB" dirty="0" smtClean="0"/>
          </a:p>
          <a:p>
            <a:r>
              <a:rPr lang="en-GB" dirty="0" smtClean="0"/>
              <a:t>176 </a:t>
            </a:r>
            <a:r>
              <a:rPr lang="en-GB" dirty="0"/>
              <a:t>Amino Acids</a:t>
            </a:r>
            <a:endParaRPr lang="en-GB" dirty="0" smtClean="0"/>
          </a:p>
          <a:p>
            <a:r>
              <a:rPr lang="en-GB" dirty="0" smtClean="0"/>
              <a:t>24 </a:t>
            </a:r>
            <a:r>
              <a:rPr lang="en-GB" dirty="0"/>
              <a:t>Strongly Basic(+) Amino Acids (K,R)</a:t>
            </a:r>
          </a:p>
          <a:p>
            <a:r>
              <a:rPr lang="en-GB" dirty="0"/>
              <a:t>        16 Strongly Acidic(-) Amino Acids (D,E)</a:t>
            </a:r>
          </a:p>
          <a:p>
            <a:r>
              <a:rPr lang="en-GB" dirty="0"/>
              <a:t>        47 Hydrophobic Amino Acids (A,I,L,F,W,V)</a:t>
            </a:r>
          </a:p>
          <a:p>
            <a:r>
              <a:rPr lang="en-GB" dirty="0"/>
              <a:t>        39 Polar Amino Acids (N,C,Q,S,T,Y</a:t>
            </a:r>
            <a:r>
              <a:rPr lang="en-GB" dirty="0" smtClean="0"/>
              <a:t>)</a:t>
            </a:r>
          </a:p>
          <a:p>
            <a:pPr>
              <a:buNone/>
            </a:pPr>
            <a:r>
              <a:rPr lang="en-GB" dirty="0" smtClean="0"/>
              <a:t>Reverse</a:t>
            </a:r>
          </a:p>
          <a:p>
            <a:r>
              <a:rPr lang="en-GB" dirty="0"/>
              <a:t>Translate DNA Sequence Untitled </a:t>
            </a:r>
            <a:r>
              <a:rPr lang="en-GB" dirty="0" err="1"/>
              <a:t>Seq</a:t>
            </a:r>
            <a:r>
              <a:rPr lang="en-GB" dirty="0"/>
              <a:t> #42(1,307)</a:t>
            </a:r>
          </a:p>
          <a:p>
            <a:r>
              <a:rPr lang="en-GB" dirty="0"/>
              <a:t>With Standard Genetic </a:t>
            </a:r>
            <a:r>
              <a:rPr lang="en-GB" dirty="0" smtClean="0"/>
              <a:t>Code</a:t>
            </a:r>
          </a:p>
          <a:p>
            <a:r>
              <a:rPr lang="en-GB" dirty="0"/>
              <a:t>        Molecular Weight 11053.48 Daltons</a:t>
            </a:r>
          </a:p>
          <a:p>
            <a:r>
              <a:rPr lang="en-GB" dirty="0"/>
              <a:t>        95 Amino Acids</a:t>
            </a:r>
          </a:p>
          <a:p>
            <a:r>
              <a:rPr lang="en-GB" dirty="0"/>
              <a:t>        23 Strongly Basic(+) Amino Acids (K,R)</a:t>
            </a:r>
          </a:p>
          <a:p>
            <a:r>
              <a:rPr lang="en-GB" dirty="0"/>
              <a:t>        8 Strongly Acidic(-) Amino Acids (D,E)</a:t>
            </a:r>
          </a:p>
          <a:p>
            <a:r>
              <a:rPr lang="en-GB" dirty="0"/>
              <a:t>        18 Hydrophobic Amino Acids (A,I,L,F,W,V)</a:t>
            </a:r>
          </a:p>
          <a:p>
            <a:r>
              <a:rPr lang="en-GB" dirty="0"/>
              <a:t>        25 Polar Amino Acids (N,C,Q,S,T,Y)</a:t>
            </a:r>
          </a:p>
          <a:p>
            <a:pPr>
              <a:buNone/>
            </a:pPr>
            <a:endParaRPr lang="en-GB" dirty="0" smtClean="0"/>
          </a:p>
          <a:p>
            <a:endParaRPr lang="en-US" dirty="0"/>
          </a:p>
        </p:txBody>
      </p:sp>
      <p:pic>
        <p:nvPicPr>
          <p:cNvPr id="5" name="Picture 4"/>
          <p:cNvPicPr>
            <a:picLocks noChangeAspect="1"/>
          </p:cNvPicPr>
          <p:nvPr/>
        </p:nvPicPr>
        <mc:AlternateContent>
          <mc:Choice xmlns:ma="http://schemas.microsoft.com/office/mac/drawingml/2008/main" Requires="ma">
            <p:blipFill>
              <a:blip r:embed="rId2"/>
              <a:stretch>
                <a:fillRect/>
              </a:stretch>
            </p:blipFill>
          </mc:Choice>
          <mc:Fallback>
            <p:blipFill>
              <a:blip r:embed="rId3"/>
              <a:stretch>
                <a:fillRect/>
              </a:stretch>
            </p:blipFill>
          </mc:Fallback>
        </mc:AlternateContent>
        <p:spPr>
          <a:xfrm>
            <a:off x="-566116" y="0"/>
            <a:ext cx="5384800" cy="6705600"/>
          </a:xfrm>
          <a:prstGeom prst="rect">
            <a:avLst/>
          </a:prstGeom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DELETION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05370" y="1600200"/>
            <a:ext cx="4181430" cy="4525963"/>
          </a:xfrm>
        </p:spPr>
        <p:txBody>
          <a:bodyPr>
            <a:normAutofit fontScale="70000" lnSpcReduction="20000"/>
          </a:bodyPr>
          <a:lstStyle/>
          <a:p>
            <a:pPr>
              <a:buNone/>
            </a:pPr>
            <a:r>
              <a:rPr lang="en-GB" dirty="0" smtClean="0"/>
              <a:t>Translate </a:t>
            </a:r>
            <a:r>
              <a:rPr lang="en-GB" dirty="0"/>
              <a:t>DNA Sequence 1R68G</a:t>
            </a:r>
            <a:r>
              <a:rPr lang="en-GB" dirty="0" smtClean="0"/>
              <a:t> </a:t>
            </a:r>
          </a:p>
          <a:p>
            <a:pPr>
              <a:buNone/>
            </a:pPr>
            <a:endParaRPr lang="en-GB" dirty="0" smtClean="0"/>
          </a:p>
          <a:p>
            <a:pPr>
              <a:buNone/>
            </a:pPr>
            <a:r>
              <a:rPr lang="en-GB" dirty="0" smtClean="0"/>
              <a:t>Fwd </a:t>
            </a:r>
            <a:r>
              <a:rPr lang="en-GB" dirty="0"/>
              <a:t>Primer.seq(1,562)</a:t>
            </a:r>
            <a:endParaRPr lang="en-GB" dirty="0" smtClean="0"/>
          </a:p>
          <a:p>
            <a:r>
              <a:rPr lang="en-GB" dirty="0" smtClean="0"/>
              <a:t>Molecular </a:t>
            </a:r>
            <a:r>
              <a:rPr lang="en-GB" dirty="0"/>
              <a:t>Weight 21076.21 Daltons</a:t>
            </a:r>
            <a:endParaRPr lang="en-GB" dirty="0" smtClean="0"/>
          </a:p>
          <a:p>
            <a:r>
              <a:rPr lang="en-GB" dirty="0" smtClean="0"/>
              <a:t>187 </a:t>
            </a:r>
            <a:r>
              <a:rPr lang="en-GB" dirty="0"/>
              <a:t>Amino </a:t>
            </a:r>
            <a:r>
              <a:rPr lang="en-GB" dirty="0" smtClean="0"/>
              <a:t>Acids</a:t>
            </a:r>
            <a:endParaRPr lang="en-GB" dirty="0" smtClean="0"/>
          </a:p>
          <a:p>
            <a:endParaRPr lang="en-GB" dirty="0" smtClean="0"/>
          </a:p>
          <a:p>
            <a:r>
              <a:rPr lang="en-GB" dirty="0" smtClean="0"/>
              <a:t>REVERSE PRIMER</a:t>
            </a:r>
          </a:p>
          <a:p>
            <a:r>
              <a:rPr lang="en-GB" dirty="0" smtClean="0"/>
              <a:t>Translate </a:t>
            </a:r>
            <a:r>
              <a:rPr lang="en-GB" dirty="0"/>
              <a:t>DNA Sequence Untitled </a:t>
            </a:r>
            <a:r>
              <a:rPr lang="en-GB" dirty="0" err="1"/>
              <a:t>Seq</a:t>
            </a:r>
            <a:r>
              <a:rPr lang="en-GB" dirty="0"/>
              <a:t> #39(1,286)</a:t>
            </a:r>
            <a:endParaRPr lang="en-GB" dirty="0" smtClean="0"/>
          </a:p>
          <a:p>
            <a:r>
              <a:rPr lang="en-GB" dirty="0" smtClean="0"/>
              <a:t>Molecular </a:t>
            </a:r>
            <a:r>
              <a:rPr lang="en-GB" dirty="0"/>
              <a:t>Weight 11001.39 Daltons</a:t>
            </a:r>
            <a:endParaRPr lang="en-GB" dirty="0" smtClean="0"/>
          </a:p>
          <a:p>
            <a:r>
              <a:rPr lang="en-GB" dirty="0" smtClean="0"/>
              <a:t>95 </a:t>
            </a:r>
            <a:r>
              <a:rPr lang="en-GB" dirty="0"/>
              <a:t>Amino Acids</a:t>
            </a:r>
            <a:endParaRPr lang="en-GB" dirty="0" smtClean="0"/>
          </a:p>
          <a:p>
            <a:pPr>
              <a:buNone/>
            </a:pPr>
            <a:r>
              <a:rPr lang="en-GB" dirty="0" smtClean="0"/>
              <a:t>       </a:t>
            </a:r>
          </a:p>
          <a:p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mc:AlternateContent>
          <mc:Choice xmlns:ma="http://schemas.microsoft.com/office/mac/drawingml/2008/main" Requires="ma">
            <p:blipFill>
              <a:blip r:embed="rId2"/>
              <a:stretch>
                <a:fillRect/>
              </a:stretch>
            </p:blipFill>
          </mc:Choice>
          <mc:Fallback>
            <p:blipFill>
              <a:blip r:embed="rId3"/>
              <a:stretch>
                <a:fillRect/>
              </a:stretch>
            </p:blipFill>
          </mc:Fallback>
        </mc:AlternateContent>
        <p:spPr>
          <a:xfrm>
            <a:off x="-126830" y="1"/>
            <a:ext cx="3878663" cy="6126162"/>
          </a:xfrm>
          <a:prstGeom prst="rect">
            <a:avLst/>
          </a:prstGeom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1" name="Rectangle 90"/>
          <p:cNvSpPr/>
          <p:nvPr/>
        </p:nvSpPr>
        <p:spPr>
          <a:xfrm>
            <a:off x="1615133" y="3881910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1604100" y="767579"/>
            <a:ext cx="5540849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NT-PAP</a:t>
            </a:r>
            <a:endParaRPr lang="en-US" dirty="0"/>
          </a:p>
        </p:txBody>
      </p:sp>
      <p:sp>
        <p:nvSpPr>
          <p:cNvPr id="4" name="TextBox 3"/>
          <p:cNvSpPr txBox="1"/>
          <p:nvPr/>
        </p:nvSpPr>
        <p:spPr>
          <a:xfrm>
            <a:off x="242240" y="220892"/>
            <a:ext cx="7241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err="1" smtClean="0"/>
              <a:t>Idiatu</a:t>
            </a:r>
            <a:endParaRPr lang="en-US" dirty="0"/>
          </a:p>
        </p:txBody>
      </p:sp>
      <p:sp>
        <p:nvSpPr>
          <p:cNvPr id="5" name="TextBox 4"/>
          <p:cNvSpPr txBox="1"/>
          <p:nvPr/>
        </p:nvSpPr>
        <p:spPr>
          <a:xfrm>
            <a:off x="242240" y="3151131"/>
            <a:ext cx="96631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Amanda</a:t>
            </a:r>
            <a:endParaRPr lang="en-US" dirty="0"/>
          </a:p>
        </p:txBody>
      </p:sp>
      <p:cxnSp>
        <p:nvCxnSpPr>
          <p:cNvPr id="8" name="Straight Arrow Connector 7"/>
          <p:cNvCxnSpPr/>
          <p:nvPr/>
        </p:nvCxnSpPr>
        <p:spPr>
          <a:xfrm flipV="1">
            <a:off x="1615133" y="658421"/>
            <a:ext cx="478114" cy="8587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rot="10800000">
            <a:off x="6768165" y="658420"/>
            <a:ext cx="376784" cy="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6" name="Rectangle 15"/>
          <p:cNvSpPr/>
          <p:nvPr/>
        </p:nvSpPr>
        <p:spPr>
          <a:xfrm>
            <a:off x="7144949" y="762758"/>
            <a:ext cx="1256968" cy="358949"/>
          </a:xfrm>
          <a:prstGeom prst="rect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CT-PAP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cxnSp>
        <p:nvCxnSpPr>
          <p:cNvPr id="26" name="Straight Arrow Connector 25"/>
          <p:cNvCxnSpPr/>
          <p:nvPr/>
        </p:nvCxnSpPr>
        <p:spPr>
          <a:xfrm flipV="1">
            <a:off x="2989190" y="3775249"/>
            <a:ext cx="261304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7" name="Rectangle 26"/>
          <p:cNvSpPr/>
          <p:nvPr/>
        </p:nvSpPr>
        <p:spPr>
          <a:xfrm flipH="1">
            <a:off x="2846008" y="3872379"/>
            <a:ext cx="60273" cy="369332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/>
            <a:endParaRPr lang="en-US" dirty="0"/>
          </a:p>
        </p:txBody>
      </p:sp>
      <p:cxnSp>
        <p:nvCxnSpPr>
          <p:cNvPr id="28" name="Straight Arrow Connector 27"/>
          <p:cNvCxnSpPr/>
          <p:nvPr/>
        </p:nvCxnSpPr>
        <p:spPr>
          <a:xfrm flipH="1">
            <a:off x="8080951" y="3778425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1" name="Straight Connector 30"/>
          <p:cNvCxnSpPr/>
          <p:nvPr/>
        </p:nvCxnSpPr>
        <p:spPr>
          <a:xfrm>
            <a:off x="2786334" y="3776837"/>
            <a:ext cx="226118" cy="4764"/>
          </a:xfrm>
          <a:prstGeom prst="line">
            <a:avLst/>
          </a:prstGeom>
          <a:ln w="28575" cap="flat" cmpd="sng" algn="ctr">
            <a:solidFill>
              <a:schemeClr val="accent2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36" name="Straight Connector 35"/>
          <p:cNvCxnSpPr/>
          <p:nvPr/>
        </p:nvCxnSpPr>
        <p:spPr>
          <a:xfrm>
            <a:off x="2511896" y="3775249"/>
            <a:ext cx="316303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2" name="Group 40"/>
          <p:cNvGrpSpPr/>
          <p:nvPr/>
        </p:nvGrpSpPr>
        <p:grpSpPr>
          <a:xfrm flipH="1">
            <a:off x="2525851" y="4325453"/>
            <a:ext cx="738598" cy="6352"/>
            <a:chOff x="2674708" y="5632177"/>
            <a:chExt cx="738598" cy="6352"/>
          </a:xfrm>
        </p:grpSpPr>
        <p:cxnSp>
          <p:nvCxnSpPr>
            <p:cNvPr id="38" name="Straight Arrow Connector 37"/>
            <p:cNvCxnSpPr/>
            <p:nvPr/>
          </p:nvCxnSpPr>
          <p:spPr>
            <a:xfrm rot="10800000" flipH="1" flipV="1">
              <a:off x="3152000" y="5633765"/>
              <a:ext cx="261306" cy="4764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9" name="Straight Connector 38"/>
            <p:cNvCxnSpPr/>
            <p:nvPr/>
          </p:nvCxnSpPr>
          <p:spPr>
            <a:xfrm>
              <a:off x="2949146" y="5633765"/>
              <a:ext cx="226118" cy="4764"/>
            </a:xfrm>
            <a:prstGeom prst="line">
              <a:avLst/>
            </a:prstGeom>
            <a:ln w="28575" cap="flat" cmpd="sng" algn="ctr">
              <a:solidFill>
                <a:schemeClr val="accent2">
                  <a:shade val="95000"/>
                  <a:satMod val="105000"/>
                </a:schemeClr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40" name="Straight Connector 39"/>
            <p:cNvCxnSpPr/>
            <p:nvPr/>
          </p:nvCxnSpPr>
          <p:spPr>
            <a:xfrm>
              <a:off x="2674708" y="5632177"/>
              <a:ext cx="316303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45" name="Straight Arrow Connector 44"/>
          <p:cNvCxnSpPr/>
          <p:nvPr/>
        </p:nvCxnSpPr>
        <p:spPr>
          <a:xfrm>
            <a:off x="1604100" y="4331805"/>
            <a:ext cx="489147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3" name="Rectangle 22"/>
          <p:cNvSpPr/>
          <p:nvPr/>
        </p:nvSpPr>
        <p:spPr>
          <a:xfrm>
            <a:off x="4801817" y="767579"/>
            <a:ext cx="877120" cy="358949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SEARRF</a:t>
            </a:r>
            <a:endParaRPr lang="en-US" dirty="0"/>
          </a:p>
        </p:txBody>
      </p:sp>
      <p:sp>
        <p:nvSpPr>
          <p:cNvPr id="47" name="Rectangle 46"/>
          <p:cNvSpPr/>
          <p:nvPr/>
        </p:nvSpPr>
        <p:spPr>
          <a:xfrm>
            <a:off x="1604100" y="1935806"/>
            <a:ext cx="5540849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NT-PAP</a:t>
            </a:r>
            <a:endParaRPr lang="en-US" dirty="0"/>
          </a:p>
        </p:txBody>
      </p:sp>
      <p:cxnSp>
        <p:nvCxnSpPr>
          <p:cNvPr id="48" name="Straight Arrow Connector 47"/>
          <p:cNvCxnSpPr/>
          <p:nvPr/>
        </p:nvCxnSpPr>
        <p:spPr>
          <a:xfrm flipV="1">
            <a:off x="1615133" y="1826648"/>
            <a:ext cx="478114" cy="8587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0" name="Straight Arrow Connector 49"/>
          <p:cNvCxnSpPr/>
          <p:nvPr/>
        </p:nvCxnSpPr>
        <p:spPr>
          <a:xfrm rot="10800000">
            <a:off x="6768165" y="1826647"/>
            <a:ext cx="376784" cy="1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51" name="Rectangle 50"/>
          <p:cNvSpPr/>
          <p:nvPr/>
        </p:nvSpPr>
        <p:spPr>
          <a:xfrm>
            <a:off x="7144949" y="1930985"/>
            <a:ext cx="1256968" cy="358949"/>
          </a:xfrm>
          <a:prstGeom prst="rect">
            <a:avLst/>
          </a:prstGeom>
          <a:noFill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>
                <a:solidFill>
                  <a:schemeClr val="bg1">
                    <a:lumMod val="50000"/>
                  </a:schemeClr>
                </a:solidFill>
              </a:rPr>
              <a:t>CT-PAP</a:t>
            </a:r>
            <a:endParaRPr lang="en-US" dirty="0">
              <a:solidFill>
                <a:schemeClr val="bg1">
                  <a:lumMod val="50000"/>
                </a:schemeClr>
              </a:solidFill>
            </a:endParaRPr>
          </a:p>
        </p:txBody>
      </p:sp>
      <p:sp>
        <p:nvSpPr>
          <p:cNvPr id="61" name="Rectangle 60"/>
          <p:cNvSpPr/>
          <p:nvPr/>
        </p:nvSpPr>
        <p:spPr>
          <a:xfrm>
            <a:off x="1045863" y="776715"/>
            <a:ext cx="569270" cy="358949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V5</a:t>
            </a:r>
            <a:endParaRPr lang="en-US" dirty="0"/>
          </a:p>
        </p:txBody>
      </p:sp>
      <p:sp>
        <p:nvSpPr>
          <p:cNvPr id="62" name="Rectangle 61"/>
          <p:cNvSpPr/>
          <p:nvPr/>
        </p:nvSpPr>
        <p:spPr>
          <a:xfrm>
            <a:off x="476593" y="776715"/>
            <a:ext cx="569270" cy="358949"/>
          </a:xfrm>
          <a:prstGeom prst="rect">
            <a:avLst/>
          </a:prstGeom>
          <a:solidFill>
            <a:srgbClr val="FF6666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6H</a:t>
            </a:r>
            <a:endParaRPr lang="en-US" dirty="0"/>
          </a:p>
        </p:txBody>
      </p:sp>
      <p:sp>
        <p:nvSpPr>
          <p:cNvPr id="63" name="Rectangle 62"/>
          <p:cNvSpPr/>
          <p:nvPr/>
        </p:nvSpPr>
        <p:spPr>
          <a:xfrm>
            <a:off x="1045863" y="1936766"/>
            <a:ext cx="569270" cy="358949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V5</a:t>
            </a:r>
            <a:endParaRPr lang="en-US" dirty="0"/>
          </a:p>
        </p:txBody>
      </p:sp>
      <p:sp>
        <p:nvSpPr>
          <p:cNvPr id="64" name="Rectangle 63"/>
          <p:cNvSpPr/>
          <p:nvPr/>
        </p:nvSpPr>
        <p:spPr>
          <a:xfrm>
            <a:off x="476593" y="1936766"/>
            <a:ext cx="569270" cy="358949"/>
          </a:xfrm>
          <a:prstGeom prst="rect">
            <a:avLst/>
          </a:prstGeom>
          <a:solidFill>
            <a:srgbClr val="FF6666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6H</a:t>
            </a:r>
            <a:endParaRPr lang="en-US" dirty="0"/>
          </a:p>
        </p:txBody>
      </p:sp>
      <p:sp>
        <p:nvSpPr>
          <p:cNvPr id="65" name="Rectangle 64"/>
          <p:cNvSpPr/>
          <p:nvPr/>
        </p:nvSpPr>
        <p:spPr>
          <a:xfrm>
            <a:off x="1045863" y="3882762"/>
            <a:ext cx="569270" cy="358949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V5</a:t>
            </a:r>
            <a:endParaRPr lang="en-US" dirty="0"/>
          </a:p>
        </p:txBody>
      </p:sp>
      <p:sp>
        <p:nvSpPr>
          <p:cNvPr id="66" name="Rectangle 65"/>
          <p:cNvSpPr/>
          <p:nvPr/>
        </p:nvSpPr>
        <p:spPr>
          <a:xfrm>
            <a:off x="476593" y="3882762"/>
            <a:ext cx="569270" cy="358949"/>
          </a:xfrm>
          <a:prstGeom prst="rect">
            <a:avLst/>
          </a:prstGeom>
          <a:solidFill>
            <a:srgbClr val="FF6666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6H</a:t>
            </a:r>
            <a:endParaRPr lang="en-US" dirty="0"/>
          </a:p>
        </p:txBody>
      </p:sp>
      <p:sp>
        <p:nvSpPr>
          <p:cNvPr id="87" name="TextBox 86"/>
          <p:cNvSpPr txBox="1"/>
          <p:nvPr/>
        </p:nvSpPr>
        <p:spPr>
          <a:xfrm>
            <a:off x="516334" y="2735524"/>
            <a:ext cx="13083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Into pET151</a:t>
            </a:r>
            <a:endParaRPr lang="en-US" dirty="0"/>
          </a:p>
        </p:txBody>
      </p:sp>
      <p:sp>
        <p:nvSpPr>
          <p:cNvPr id="88" name="TextBox 87"/>
          <p:cNvSpPr txBox="1"/>
          <p:nvPr/>
        </p:nvSpPr>
        <p:spPr>
          <a:xfrm>
            <a:off x="502379" y="5778096"/>
            <a:ext cx="130839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Into pET151</a:t>
            </a:r>
            <a:endParaRPr lang="en-US" dirty="0"/>
          </a:p>
        </p:txBody>
      </p:sp>
      <p:sp>
        <p:nvSpPr>
          <p:cNvPr id="89" name="Rectangle 88"/>
          <p:cNvSpPr/>
          <p:nvPr/>
        </p:nvSpPr>
        <p:spPr>
          <a:xfrm>
            <a:off x="5689970" y="3881910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90" name="Rectangle 89"/>
          <p:cNvSpPr/>
          <p:nvPr/>
        </p:nvSpPr>
        <p:spPr>
          <a:xfrm>
            <a:off x="4812850" y="3881910"/>
            <a:ext cx="877120" cy="358949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SEARRF</a:t>
            </a:r>
            <a:endParaRPr lang="en-US" dirty="0"/>
          </a:p>
        </p:txBody>
      </p:sp>
      <p:sp>
        <p:nvSpPr>
          <p:cNvPr id="92" name="Rectangle 91"/>
          <p:cNvSpPr/>
          <p:nvPr/>
        </p:nvSpPr>
        <p:spPr>
          <a:xfrm>
            <a:off x="1595008" y="4667986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cxnSp>
        <p:nvCxnSpPr>
          <p:cNvPr id="93" name="Straight Arrow Connector 92"/>
          <p:cNvCxnSpPr/>
          <p:nvPr/>
        </p:nvCxnSpPr>
        <p:spPr>
          <a:xfrm flipV="1">
            <a:off x="2941155" y="4561325"/>
            <a:ext cx="261304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94" name="Rectangle 93"/>
          <p:cNvSpPr/>
          <p:nvPr/>
        </p:nvSpPr>
        <p:spPr>
          <a:xfrm flipH="1">
            <a:off x="2825883" y="4658455"/>
            <a:ext cx="60273" cy="369332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/>
            <a:endParaRPr lang="en-US" dirty="0"/>
          </a:p>
        </p:txBody>
      </p:sp>
      <p:cxnSp>
        <p:nvCxnSpPr>
          <p:cNvPr id="95" name="Straight Arrow Connector 94"/>
          <p:cNvCxnSpPr/>
          <p:nvPr/>
        </p:nvCxnSpPr>
        <p:spPr>
          <a:xfrm flipH="1">
            <a:off x="8060826" y="4564501"/>
            <a:ext cx="738598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96" name="Straight Connector 95"/>
          <p:cNvCxnSpPr/>
          <p:nvPr/>
        </p:nvCxnSpPr>
        <p:spPr>
          <a:xfrm>
            <a:off x="2738299" y="4562913"/>
            <a:ext cx="226118" cy="4764"/>
          </a:xfrm>
          <a:prstGeom prst="line">
            <a:avLst/>
          </a:prstGeom>
          <a:ln w="28575" cap="flat" cmpd="sng" algn="ctr">
            <a:solidFill>
              <a:schemeClr val="accent2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97" name="Straight Connector 96"/>
          <p:cNvCxnSpPr/>
          <p:nvPr/>
        </p:nvCxnSpPr>
        <p:spPr>
          <a:xfrm>
            <a:off x="2463861" y="4561325"/>
            <a:ext cx="316303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3" name="Group 97"/>
          <p:cNvGrpSpPr/>
          <p:nvPr/>
        </p:nvGrpSpPr>
        <p:grpSpPr>
          <a:xfrm flipH="1">
            <a:off x="2519681" y="5111529"/>
            <a:ext cx="738598" cy="6352"/>
            <a:chOff x="2674708" y="5632177"/>
            <a:chExt cx="738598" cy="6352"/>
          </a:xfrm>
        </p:grpSpPr>
        <p:cxnSp>
          <p:nvCxnSpPr>
            <p:cNvPr id="99" name="Straight Arrow Connector 98"/>
            <p:cNvCxnSpPr/>
            <p:nvPr/>
          </p:nvCxnSpPr>
          <p:spPr>
            <a:xfrm rot="10800000" flipH="1" flipV="1">
              <a:off x="3152000" y="5633765"/>
              <a:ext cx="261306" cy="4764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Straight Connector 99"/>
            <p:cNvCxnSpPr/>
            <p:nvPr/>
          </p:nvCxnSpPr>
          <p:spPr>
            <a:xfrm>
              <a:off x="2949146" y="5633765"/>
              <a:ext cx="226118" cy="4764"/>
            </a:xfrm>
            <a:prstGeom prst="line">
              <a:avLst/>
            </a:prstGeom>
            <a:ln w="28575" cap="flat" cmpd="sng" algn="ctr">
              <a:solidFill>
                <a:schemeClr val="accent2">
                  <a:shade val="95000"/>
                  <a:satMod val="105000"/>
                </a:schemeClr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101" name="Straight Connector 100"/>
            <p:cNvCxnSpPr/>
            <p:nvPr/>
          </p:nvCxnSpPr>
          <p:spPr>
            <a:xfrm>
              <a:off x="2674708" y="5632177"/>
              <a:ext cx="316303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02" name="Straight Arrow Connector 101"/>
          <p:cNvCxnSpPr/>
          <p:nvPr/>
        </p:nvCxnSpPr>
        <p:spPr>
          <a:xfrm>
            <a:off x="1583975" y="5117881"/>
            <a:ext cx="489147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03" name="Rectangle 102"/>
          <p:cNvSpPr/>
          <p:nvPr/>
        </p:nvSpPr>
        <p:spPr>
          <a:xfrm>
            <a:off x="1025738" y="4668838"/>
            <a:ext cx="569270" cy="358949"/>
          </a:xfrm>
          <a:prstGeom prst="rect">
            <a:avLst/>
          </a:prstGeom>
          <a:solidFill>
            <a:schemeClr val="bg1">
              <a:lumMod val="7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V5</a:t>
            </a:r>
            <a:endParaRPr lang="en-US" dirty="0"/>
          </a:p>
        </p:txBody>
      </p:sp>
      <p:sp>
        <p:nvSpPr>
          <p:cNvPr id="104" name="Rectangle 103"/>
          <p:cNvSpPr/>
          <p:nvPr/>
        </p:nvSpPr>
        <p:spPr>
          <a:xfrm>
            <a:off x="456468" y="4668838"/>
            <a:ext cx="569270" cy="358949"/>
          </a:xfrm>
          <a:prstGeom prst="rect">
            <a:avLst/>
          </a:prstGeom>
          <a:solidFill>
            <a:srgbClr val="FF6666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6H</a:t>
            </a:r>
            <a:endParaRPr lang="en-US" dirty="0"/>
          </a:p>
        </p:txBody>
      </p:sp>
      <p:sp>
        <p:nvSpPr>
          <p:cNvPr id="105" name="Rectangle 104"/>
          <p:cNvSpPr/>
          <p:nvPr/>
        </p:nvSpPr>
        <p:spPr>
          <a:xfrm>
            <a:off x="5669845" y="4667986"/>
            <a:ext cx="3197717" cy="358949"/>
          </a:xfrm>
          <a:prstGeom prst="rect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PAP</a:t>
            </a:r>
            <a:endParaRPr lang="en-US" dirty="0"/>
          </a:p>
        </p:txBody>
      </p:sp>
      <p:sp>
        <p:nvSpPr>
          <p:cNvPr id="107" name="Rectangle 106"/>
          <p:cNvSpPr/>
          <p:nvPr/>
        </p:nvSpPr>
        <p:spPr>
          <a:xfrm>
            <a:off x="4792725" y="4668838"/>
            <a:ext cx="877120" cy="358949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MUT</a:t>
            </a:r>
            <a:endParaRPr lang="en-US" dirty="0"/>
          </a:p>
        </p:txBody>
      </p:sp>
      <p:cxnSp>
        <p:nvCxnSpPr>
          <p:cNvPr id="53" name="Straight Arrow Connector 52"/>
          <p:cNvCxnSpPr/>
          <p:nvPr/>
        </p:nvCxnSpPr>
        <p:spPr>
          <a:xfrm flipV="1">
            <a:off x="3071807" y="1820295"/>
            <a:ext cx="261304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54" name="Straight Connector 53"/>
          <p:cNvCxnSpPr/>
          <p:nvPr/>
        </p:nvCxnSpPr>
        <p:spPr>
          <a:xfrm>
            <a:off x="2868951" y="1821883"/>
            <a:ext cx="226118" cy="4764"/>
          </a:xfrm>
          <a:prstGeom prst="line">
            <a:avLst/>
          </a:prstGeom>
          <a:ln w="28575" cap="flat" cmpd="sng" algn="ctr">
            <a:solidFill>
              <a:schemeClr val="accent2">
                <a:shade val="95000"/>
                <a:satMod val="105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55" name="Straight Connector 54"/>
          <p:cNvCxnSpPr/>
          <p:nvPr/>
        </p:nvCxnSpPr>
        <p:spPr>
          <a:xfrm>
            <a:off x="2594513" y="1820295"/>
            <a:ext cx="316303" cy="1588"/>
          </a:xfrm>
          <a:prstGeom prst="line">
            <a:avLst/>
          </a:prstGeom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8" name="Rectangle 67"/>
          <p:cNvSpPr/>
          <p:nvPr/>
        </p:nvSpPr>
        <p:spPr>
          <a:xfrm>
            <a:off x="4812850" y="1944942"/>
            <a:ext cx="877120" cy="358949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dirty="0" smtClean="0"/>
              <a:t>SEARRF</a:t>
            </a:r>
            <a:endParaRPr lang="en-US" dirty="0"/>
          </a:p>
        </p:txBody>
      </p:sp>
      <p:sp>
        <p:nvSpPr>
          <p:cNvPr id="56" name="Rectangle 55"/>
          <p:cNvSpPr/>
          <p:nvPr/>
        </p:nvSpPr>
        <p:spPr>
          <a:xfrm flipH="1">
            <a:off x="2925418" y="1922523"/>
            <a:ext cx="60273" cy="369332"/>
          </a:xfrm>
          <a:prstGeom prst="rect">
            <a:avLst/>
          </a:prstGeom>
        </p:spPr>
        <p:style>
          <a:lnRef idx="1">
            <a:schemeClr val="accent3"/>
          </a:lnRef>
          <a:fillRef idx="3">
            <a:schemeClr val="accent3"/>
          </a:fillRef>
          <a:effectRef idx="2">
            <a:schemeClr val="accent3"/>
          </a:effectRef>
          <a:fontRef idx="minor">
            <a:schemeClr val="lt1"/>
          </a:fontRef>
        </p:style>
        <p:txBody>
          <a:bodyPr rtlCol="0" anchor="ctr">
            <a:noAutofit/>
          </a:bodyPr>
          <a:lstStyle/>
          <a:p>
            <a:pPr algn="ctr"/>
            <a:endParaRPr lang="en-US" dirty="0"/>
          </a:p>
        </p:txBody>
      </p:sp>
      <p:grpSp>
        <p:nvGrpSpPr>
          <p:cNvPr id="6" name="Group 56"/>
          <p:cNvGrpSpPr/>
          <p:nvPr/>
        </p:nvGrpSpPr>
        <p:grpSpPr>
          <a:xfrm flipH="1">
            <a:off x="2594513" y="2347688"/>
            <a:ext cx="738598" cy="6352"/>
            <a:chOff x="2674708" y="5632177"/>
            <a:chExt cx="738598" cy="6352"/>
          </a:xfrm>
        </p:grpSpPr>
        <p:cxnSp>
          <p:nvCxnSpPr>
            <p:cNvPr id="58" name="Straight Arrow Connector 57"/>
            <p:cNvCxnSpPr/>
            <p:nvPr/>
          </p:nvCxnSpPr>
          <p:spPr>
            <a:xfrm rot="10800000" flipH="1" flipV="1">
              <a:off x="3152000" y="5633765"/>
              <a:ext cx="261306" cy="4764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59" name="Straight Connector 58"/>
            <p:cNvCxnSpPr/>
            <p:nvPr/>
          </p:nvCxnSpPr>
          <p:spPr>
            <a:xfrm>
              <a:off x="2949146" y="5633765"/>
              <a:ext cx="226118" cy="4764"/>
            </a:xfrm>
            <a:prstGeom prst="line">
              <a:avLst/>
            </a:prstGeom>
            <a:ln w="28575" cap="flat" cmpd="sng" algn="ctr">
              <a:solidFill>
                <a:schemeClr val="accent2">
                  <a:shade val="95000"/>
                  <a:satMod val="105000"/>
                </a:schemeClr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2"/>
            </a:lnRef>
            <a:fillRef idx="0">
              <a:schemeClr val="accent2"/>
            </a:fillRef>
            <a:effectRef idx="0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60" name="Straight Connector 59"/>
            <p:cNvCxnSpPr/>
            <p:nvPr/>
          </p:nvCxnSpPr>
          <p:spPr>
            <a:xfrm>
              <a:off x="2674708" y="5632177"/>
              <a:ext cx="316303" cy="1588"/>
            </a:xfrm>
            <a:prstGeom prst="line">
              <a:avLst/>
            </a:prstGeom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R68 MUTATION WITH</a:t>
            </a:r>
            <a:r>
              <a:rPr lang="en-US" dirty="0" smtClean="0"/>
              <a:t> THE INTACT </a:t>
            </a:r>
            <a:r>
              <a:rPr lang="en-US" dirty="0" smtClean="0"/>
              <a:t>AND MUTATED ACTIVE </a:t>
            </a:r>
            <a:r>
              <a:rPr lang="en-US" dirty="0" smtClean="0"/>
              <a:t>SITES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4" name="Picture 3"/>
          <p:cNvPicPr>
            <a:picLocks noChangeAspect="1"/>
          </p:cNvPicPr>
          <p:nvPr/>
        </p:nvPicPr>
        <mc:AlternateContent>
          <mc:Choice xmlns:ma="http://schemas.microsoft.com/office/mac/drawingml/2008/main" Requires="ma">
            <p:blipFill>
              <a:blip r:embed="rId2"/>
              <a:stretch>
                <a:fillRect/>
              </a:stretch>
            </p:blipFill>
          </mc:Choice>
          <mc:Fallback>
            <p:blipFill>
              <a:blip r:embed="rId3"/>
              <a:stretch>
                <a:fillRect/>
              </a:stretch>
            </p:blipFill>
          </mc:Fallback>
        </mc:AlternateContent>
        <p:spPr>
          <a:xfrm>
            <a:off x="179090" y="1033176"/>
            <a:ext cx="4478081" cy="5576478"/>
          </a:xfrm>
          <a:prstGeom prst="rect">
            <a:avLst/>
          </a:prstGeom>
        </p:spPr>
      </p:pic>
      <p:pic>
        <p:nvPicPr>
          <p:cNvPr id="5" name="Picture 4"/>
          <p:cNvPicPr>
            <a:picLocks noChangeAspect="1"/>
          </p:cNvPicPr>
          <p:nvPr/>
        </p:nvPicPr>
        <mc:AlternateContent>
          <mc:Choice xmlns:ma="http://schemas.microsoft.com/office/mac/drawingml/2008/main" Requires="ma">
            <p:blipFill>
              <a:blip r:embed="rId4"/>
              <a:stretch>
                <a:fillRect/>
              </a:stretch>
            </p:blipFill>
          </mc:Choice>
          <mc:Fallback>
            <p:blipFill>
              <a:blip r:embed="rId5"/>
              <a:stretch>
                <a:fillRect/>
              </a:stretch>
            </p:blipFill>
          </mc:Fallback>
        </mc:AlternateContent>
        <p:spPr>
          <a:xfrm>
            <a:off x="4366315" y="1033176"/>
            <a:ext cx="4478081" cy="5576478"/>
          </a:xfrm>
          <a:prstGeom prst="rect">
            <a:avLst/>
          </a:prstGeom>
        </p:spPr>
      </p:pic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PAP WITHOUT CT: INTACT AND MUTATED R68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/>
          </a:p>
        </p:txBody>
      </p:sp>
      <p:pic>
        <p:nvPicPr>
          <p:cNvPr id="8" name="Picture 7"/>
          <p:cNvPicPr>
            <a:picLocks noChangeAspect="1"/>
          </p:cNvPicPr>
          <p:nvPr/>
        </p:nvPicPr>
        <mc:AlternateContent>
          <mc:Choice xmlns:ma="http://schemas.microsoft.com/office/mac/drawingml/2008/main" Requires="ma">
            <p:blipFill>
              <a:blip r:embed="rId2"/>
              <a:stretch>
                <a:fillRect/>
              </a:stretch>
            </p:blipFill>
          </mc:Choice>
          <mc:Fallback>
            <p:blipFill>
              <a:blip r:embed="rId3"/>
              <a:stretch>
                <a:fillRect/>
              </a:stretch>
            </p:blipFill>
          </mc:Fallback>
        </mc:AlternateContent>
        <p:spPr>
          <a:xfrm>
            <a:off x="305920" y="1094636"/>
            <a:ext cx="4677984" cy="5825414"/>
          </a:xfrm>
          <a:prstGeom prst="rect">
            <a:avLst/>
          </a:prstGeom>
        </p:spPr>
      </p:pic>
      <p:pic>
        <p:nvPicPr>
          <p:cNvPr id="9" name="Picture 8"/>
          <p:cNvPicPr>
            <a:picLocks noChangeAspect="1"/>
          </p:cNvPicPr>
          <p:nvPr/>
        </p:nvPicPr>
        <mc:AlternateContent>
          <mc:Choice xmlns:ma="http://schemas.microsoft.com/office/mac/drawingml/2008/main" Requires="ma">
            <p:blipFill>
              <a:blip r:embed="rId4"/>
              <a:stretch>
                <a:fillRect/>
              </a:stretch>
            </p:blipFill>
          </mc:Choice>
          <mc:Fallback>
            <p:blipFill>
              <a:blip r:embed="rId5"/>
              <a:stretch>
                <a:fillRect/>
              </a:stretch>
            </p:blipFill>
          </mc:Fallback>
        </mc:AlternateContent>
        <p:spPr>
          <a:xfrm>
            <a:off x="4374847" y="1094636"/>
            <a:ext cx="4769153" cy="5967319"/>
          </a:xfrm>
          <a:prstGeom prst="rect">
            <a:avLst/>
          </a:prstGeom>
        </p:spPr>
      </p:pic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PCR PRODUCT FROM THE MINI PREP</a:t>
            </a:r>
            <a:endParaRPr lang="en-US" dirty="0"/>
          </a:p>
        </p:txBody>
      </p:sp>
      <p:pic>
        <p:nvPicPr>
          <p:cNvPr id="4" name="Content Placeholder 3" descr="Scan 7.jpeg"/>
          <p:cNvPicPr>
            <a:picLocks noGrp="1" noChangeAspect="1"/>
          </p:cNvPicPr>
          <p:nvPr>
            <p:ph idx="1"/>
          </p:nvPr>
        </p:nvPicPr>
        <p:blipFill>
          <a:blip r:embed="rId2"/>
          <a:srcRect t="-18745" b="-18745"/>
          <a:stretch>
            <a:fillRect/>
          </a:stretch>
        </p:blipFill>
        <p:spPr/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IdI</a:t>
            </a:r>
            <a:r>
              <a:rPr lang="en-US" dirty="0" smtClean="0"/>
              <a:t> PCR</a:t>
            </a:r>
            <a:endParaRPr lang="en-US" dirty="0"/>
          </a:p>
        </p:txBody>
      </p:sp>
      <p:pic>
        <p:nvPicPr>
          <p:cNvPr id="4" name="Content Placeholder 3" descr="tn.jpeg"/>
          <p:cNvPicPr>
            <a:picLocks noGrp="1" noChangeAspect="1"/>
          </p:cNvPicPr>
          <p:nvPr>
            <p:ph idx="1"/>
          </p:nvPr>
        </p:nvPicPr>
        <p:blipFill>
          <a:blip r:embed="rId2"/>
          <a:srcRect l="-42144" r="-42144"/>
          <a:stretch>
            <a:fillRect/>
          </a:stretch>
        </p:blipFill>
        <p:spPr/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Plaza.thmx</Template>
  <TotalTime>104</TotalTime>
  <Words>316</Words>
  <Application>Microsoft Macintosh PowerPoint</Application>
  <PresentationFormat>On-screen Show (4:3)</PresentationFormat>
  <Paragraphs>81</Paragraphs>
  <Slides>10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10</vt:i4>
      </vt:variant>
    </vt:vector>
  </HeadingPairs>
  <TitlesOfParts>
    <vt:vector size="11" baseType="lpstr">
      <vt:lpstr>Office Theme</vt:lpstr>
      <vt:lpstr>PLASMIDS, BY CHARLOTTE, SUSAN, IDI AND AMANDA</vt:lpstr>
      <vt:lpstr>Slide 2</vt:lpstr>
      <vt:lpstr>MUTATION</vt:lpstr>
      <vt:lpstr>DELETION</vt:lpstr>
      <vt:lpstr>Slide 5</vt:lpstr>
      <vt:lpstr>R68 MUTATION WITH THE INTACT AND MUTATED ACTIVE SITES</vt:lpstr>
      <vt:lpstr>PAP WITHOUT CT: INTACT AND MUTATED R68</vt:lpstr>
      <vt:lpstr>PCR PRODUCT FROM THE MINI PREP</vt:lpstr>
      <vt:lpstr>IdI PCR</vt:lpstr>
      <vt:lpstr>Now we have some questions for you!</vt:lpstr>
    </vt:vector>
  </TitlesOfParts>
  <Company>University of Greenwich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PLASMIDS, BY CHARLOTTE, SUSAN, IDI AND AMANDA</dc:title>
  <dc:creator>Catherine Richardson</dc:creator>
  <cp:lastModifiedBy>Catherine Richardson</cp:lastModifiedBy>
  <cp:revision>3</cp:revision>
  <dcterms:created xsi:type="dcterms:W3CDTF">2010-11-17T09:31:27Z</dcterms:created>
  <dcterms:modified xsi:type="dcterms:W3CDTF">2010-11-17T09:57:46Z</dcterms:modified>
</cp:coreProperties>
</file>

<file path=docProps/thumbnail.jpeg>
</file>